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21"/>
  </p:notesMasterIdLst>
  <p:handoutMasterIdLst>
    <p:handoutMasterId r:id="rId22"/>
  </p:handoutMasterIdLst>
  <p:sldIdLst>
    <p:sldId id="270" r:id="rId3"/>
    <p:sldId id="263" r:id="rId4"/>
    <p:sldId id="281" r:id="rId5"/>
    <p:sldId id="297" r:id="rId6"/>
    <p:sldId id="294" r:id="rId7"/>
    <p:sldId id="290" r:id="rId8"/>
    <p:sldId id="291" r:id="rId9"/>
    <p:sldId id="303" r:id="rId10"/>
    <p:sldId id="306" r:id="rId11"/>
    <p:sldId id="305" r:id="rId12"/>
    <p:sldId id="304" r:id="rId13"/>
    <p:sldId id="307" r:id="rId14"/>
    <p:sldId id="287" r:id="rId15"/>
    <p:sldId id="293" r:id="rId16"/>
    <p:sldId id="296" r:id="rId17"/>
    <p:sldId id="299" r:id="rId18"/>
    <p:sldId id="302" r:id="rId19"/>
    <p:sldId id="292" r:id="rId20"/>
  </p:sldIdLst>
  <p:sldSz cx="12192000" cy="6858000"/>
  <p:notesSz cx="6858000" cy="9144000"/>
  <p:embeddedFontLst>
    <p:embeddedFont>
      <p:font typeface="210 맨발의청춘 R" panose="0202060302010102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에스코어 드림 4 Regular" panose="020B0503030302020204" pitchFamily="34" charset="-127"/>
      <p:regular r:id="rId26"/>
    </p:embeddedFont>
    <p:embeddedFont>
      <p:font typeface="에스코어 드림 5 Medium" panose="020B0503030302020204" pitchFamily="34" charset="-127"/>
      <p:regular r:id="rId27"/>
    </p:embeddedFont>
    <p:embeddedFont>
      <p:font typeface="에스코어 드림 6 Bold" panose="020B0703030302020204" pitchFamily="34" charset="-127"/>
      <p:bold r:id="rId2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8FC0E3"/>
    <a:srgbClr val="FE9CB1"/>
    <a:srgbClr val="FFCCCC"/>
    <a:srgbClr val="F8ADA8"/>
    <a:srgbClr val="FFD8D9"/>
    <a:srgbClr val="C0CCE0"/>
    <a:srgbClr val="F7F7F7"/>
    <a:srgbClr val="ACB6C9"/>
    <a:srgbClr val="BED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28" y="4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8992E2F-818D-48C7-9341-7BF64861FB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D9FFB0-B9F8-4D3A-AEB1-9A18D40469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D104F-8B65-4831-A130-F9B1EA4B2CE5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990CA6-A0B5-4888-9ABE-8BB7670015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C349AD-2544-4CE7-8C10-8FDF9BC935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9926C-24F1-4073-A574-3FC5C74B9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35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7EC34-6D91-4854-ACA0-06DC8CA5B40A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9081D-D229-4290-89D9-C9920D8DF1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7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081D-D229-4290-89D9-C9920D8DF15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213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07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73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312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841F8-AFAB-4454-97C8-089845BFA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E3F7A7-A602-4D15-BC60-55C96891B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0201D2-18B6-4F33-82A1-DB12AB380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392A8-721E-4F3C-825F-C7A44448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3FEB94-90A8-4E3D-BCA8-7217CAC61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127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394B2C-781A-41FF-AB96-794A3865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8EBCBF-D9B6-4388-AF82-0D798FAC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415029-A015-42B5-9343-B1E764B98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B2A4A5-D988-408E-A1D7-AF26EE45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74471C-FA9C-4D19-84C7-D4165693D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正方形/長方形 1">
            <a:extLst>
              <a:ext uri="{FF2B5EF4-FFF2-40B4-BE49-F238E27FC236}">
                <a16:creationId xmlns:a16="http://schemas.microsoft.com/office/drawing/2014/main" id="{FE1C0C4A-040A-4993-AC55-D004AE06C57D}"/>
              </a:ext>
            </a:extLst>
          </p:cNvPr>
          <p:cNvSpPr/>
          <p:nvPr userDrawn="1"/>
        </p:nvSpPr>
        <p:spPr>
          <a:xfrm>
            <a:off x="0" y="-1331"/>
            <a:ext cx="12192000" cy="72000"/>
          </a:xfrm>
          <a:prstGeom prst="rect">
            <a:avLst/>
          </a:prstGeom>
          <a:solidFill>
            <a:srgbClr val="8FC0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1">
            <a:extLst>
              <a:ext uri="{FF2B5EF4-FFF2-40B4-BE49-F238E27FC236}">
                <a16:creationId xmlns:a16="http://schemas.microsoft.com/office/drawing/2014/main" id="{9F3C537E-0AB2-4EAF-9E95-747C09ED52EF}"/>
              </a:ext>
            </a:extLst>
          </p:cNvPr>
          <p:cNvSpPr/>
          <p:nvPr userDrawn="1"/>
        </p:nvSpPr>
        <p:spPr>
          <a:xfrm>
            <a:off x="0" y="6799329"/>
            <a:ext cx="12192000" cy="72000"/>
          </a:xfrm>
          <a:prstGeom prst="rect">
            <a:avLst/>
          </a:prstGeom>
          <a:solidFill>
            <a:srgbClr val="8FC0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5741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4A26D0-A3D1-4162-BC52-55BCC5F7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509903-8E5B-4B09-9DBF-933CA22A6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0B9D5-74F3-4DF8-B961-8AD14C857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18CBD-DCAF-4810-8641-684ADBA1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A886E0-C11D-4C87-A164-5AD65FCE5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191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4F54D6-D07D-4820-A338-8C032AED6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093E8C-4B8F-4E01-B986-49ED82CDA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FAC948-FEBE-41E0-AB2A-5DD31F99B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4EDA62-2F02-456A-929A-BC4AD20B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72B641-AAEF-4912-BDD7-9E447D5F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56E830-0EA0-4A28-BD6E-BA3443D9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015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59594-3386-4BCB-8915-39EC6DE17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D0AF82-F09A-40A3-B265-256440DA5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676DC5-BAA3-4AB2-B3FE-D529E9F62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D10004-6435-49D3-92FA-4804DD456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F40C5F-4CD3-4BD7-8EFE-A4E310E69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C5BB8E-84C6-4B71-9D7A-18C727AEA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ECFFD6-9691-4F4D-A091-1A6A5A57F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99CFA7-EF25-4807-B9FC-692A13AE1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2275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C9BFC-6857-4AF7-875B-0120D1B78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4153B8-0122-4BA9-AD17-E0782796E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AC7F2F-310F-4D15-88E4-79E331AF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E0D904-9616-4A33-8A96-7A58DDFB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726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30E314-18DF-4996-B055-DC87A7AC4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ECDE24-952D-48E1-92A6-57A733E1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052A6A-710C-4C62-8221-960B50F7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6600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CD6B2-7873-40D1-BBDD-207155463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DDF61-4AE0-4D0F-BB2E-2954897B6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DF6F46-57CB-405E-8F35-F526C9FDF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325948-B086-46C5-BB71-E9E73A0B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0D6260-D45A-4142-95B2-C71E1FE4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6572EF-A41F-46F9-A2E3-B1D9EEF8F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030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672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7726B6-DB60-4CF8-8D06-34657C79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1293736-0633-4A91-971B-A4D1E4600F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F0E99E-B84E-45F8-B04D-4FC50EA2B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55C275-5C71-40B4-AFED-B4937D3B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DEA36F-DC12-4154-A020-662BFA61C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140443-22D9-4FD5-A950-9A7A9E5DC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0460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A0884-E69F-469A-9649-C51B949B9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21F7B-03B9-4611-9490-F637A9C94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EA03C3-ADB8-4665-ACC5-918DF51A0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95DDE4-D30C-49DE-B5B3-3BFE9248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6AD70C-8F06-45BE-94A0-E73FC077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2326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C97A320-B760-4E74-8825-E6C7CD83B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30A408-8F9D-4D54-9C8D-DD457F28E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10BA1-CF81-46E5-97A0-8613DDB4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5F5D7-DCBD-4D3C-91AA-B28F23FD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9128C-A9A9-4ADA-81F7-CCE65A0E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398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46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0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127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01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84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21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E6E86-9C0A-4A2D-8618-9781F5C54702}" type="datetimeFigureOut">
              <a:rPr kumimoji="1" lang="ja-JP" altLang="en-US" smtClean="0"/>
              <a:t>2021/5/25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141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81F1FF-4B16-4025-B2C8-A2064E4E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349381-7165-467E-B232-77754E5EB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3D80F-D31F-4079-8A3C-13DAC30BC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5F878-5F98-4E54-9BBA-3D5A3769901E}" type="datetimeFigureOut">
              <a:rPr lang="ko-KR" altLang="en-US" smtClean="0"/>
              <a:t>2021-05-25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CB2BFF-80D1-4D93-B4BF-EB109996F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39CC2-6529-4B8F-8B68-AAD30EE55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BE01783-9E48-4E0A-B3B2-D5B2E7E1199D}"/>
              </a:ext>
            </a:extLst>
          </p:cNvPr>
          <p:cNvSpPr txBox="1"/>
          <p:nvPr/>
        </p:nvSpPr>
        <p:spPr>
          <a:xfrm>
            <a:off x="1426559" y="2208300"/>
            <a:ext cx="42858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0" b="1" i="0" u="none" strike="noStrike" kern="1200" cap="none" spc="600" normalizeH="0" noProof="0" dirty="0">
                <a:ln>
                  <a:noFill/>
                </a:ln>
                <a:solidFill>
                  <a:srgbClr val="8FC0E3">
                    <a:alpha val="51000"/>
                  </a:srgbClr>
                </a:solidFill>
                <a:effectLst/>
                <a:uLnTx/>
                <a:uFillTx/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뷰티인</a:t>
            </a:r>
            <a:endParaRPr kumimoji="0" lang="en-US" altLang="ko-KR" sz="8000" b="1" i="0" u="none" strike="noStrike" kern="1200" cap="none" spc="600" normalizeH="0" noProof="0" dirty="0">
              <a:ln>
                <a:noFill/>
              </a:ln>
              <a:solidFill>
                <a:srgbClr val="8FC0E3">
                  <a:alpha val="51000"/>
                </a:srgbClr>
              </a:solidFill>
              <a:effectLst/>
              <a:uLnTx/>
              <a:uFillTx/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0" b="1" i="0" u="none" strike="noStrike" kern="1200" cap="none" spc="600" normalizeH="0" noProof="0" dirty="0">
                <a:ln>
                  <a:noFill/>
                </a:ln>
                <a:solidFill>
                  <a:srgbClr val="8FC0E3">
                    <a:alpha val="51000"/>
                  </a:srgbClr>
                </a:solidFill>
                <a:effectLst/>
                <a:uLnTx/>
                <a:uFillTx/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마스크</a:t>
            </a:r>
            <a:endParaRPr kumimoji="0" lang="en-US" altLang="ko-KR" sz="8000" b="1" i="0" u="none" strike="noStrike" kern="1200" cap="none" spc="600" normalizeH="0" noProof="0" dirty="0">
              <a:ln>
                <a:noFill/>
              </a:ln>
              <a:solidFill>
                <a:srgbClr val="8FC0E3">
                  <a:alpha val="51000"/>
                </a:srgbClr>
              </a:solidFill>
              <a:effectLst/>
              <a:uLnTx/>
              <a:uFillTx/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57AFAC-0096-481F-8B8E-463B5C9BFB2F}"/>
              </a:ext>
            </a:extLst>
          </p:cNvPr>
          <p:cNvSpPr txBox="1"/>
          <p:nvPr/>
        </p:nvSpPr>
        <p:spPr>
          <a:xfrm>
            <a:off x="4563484" y="2341552"/>
            <a:ext cx="74161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20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마스크를 인식하여</a:t>
            </a:r>
            <a:endParaRPr kumimoji="0" lang="en-US" altLang="ko-KR" sz="3600" b="1" i="0" u="none" strike="noStrike" kern="1200" cap="none" spc="20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20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효과 및 색조 기술을</a:t>
            </a:r>
            <a:endParaRPr kumimoji="0" lang="en-US" altLang="ko-KR" sz="3600" b="1" i="0" u="none" strike="noStrike" kern="1200" cap="none" spc="20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20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자동 조절하는 카메라 서비스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88B25F-CC08-429B-AFFC-84898F20CADC}"/>
              </a:ext>
            </a:extLst>
          </p:cNvPr>
          <p:cNvSpPr txBox="1"/>
          <p:nvPr/>
        </p:nvSpPr>
        <p:spPr>
          <a:xfrm>
            <a:off x="1017138" y="4625653"/>
            <a:ext cx="3873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박채린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이승민    </a:t>
            </a:r>
            <a:r>
              <a:rPr kumimoji="0"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박신위     서정연</a:t>
            </a:r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578D3E-0A43-4DB2-A13B-3CEEBB457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3" y="410994"/>
            <a:ext cx="6640733" cy="612034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7E3E755-E697-4FF3-876F-65B214C5DB1B}"/>
              </a:ext>
            </a:extLst>
          </p:cNvPr>
          <p:cNvSpPr/>
          <p:nvPr/>
        </p:nvSpPr>
        <p:spPr>
          <a:xfrm>
            <a:off x="1103809" y="397931"/>
            <a:ext cx="6436900" cy="242149"/>
          </a:xfrm>
          <a:prstGeom prst="rect">
            <a:avLst/>
          </a:prstGeom>
          <a:solidFill>
            <a:srgbClr val="8FC0E3">
              <a:alpha val="20000"/>
            </a:srgbClr>
          </a:solidFill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F40CC-FF98-4D6A-8988-90D4C5FD0C46}"/>
              </a:ext>
            </a:extLst>
          </p:cNvPr>
          <p:cNvSpPr txBox="1"/>
          <p:nvPr/>
        </p:nvSpPr>
        <p:spPr>
          <a:xfrm>
            <a:off x="7948188" y="2102875"/>
            <a:ext cx="424381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인식된 얼굴에 필터 씌우기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카메라에 얼굴이 인식</a:t>
            </a:r>
            <a:endParaRPr lang="en-US" altLang="ko-KR" sz="16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얼굴이 노출된 화면 실시간 복사</a:t>
            </a:r>
            <a:endParaRPr lang="en-US" altLang="ko-KR" sz="16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얼굴 사이즈에 맞게 필터 사이즈 조정</a:t>
            </a:r>
            <a:endParaRPr lang="en-US" altLang="ko-KR" sz="16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en-US" altLang="ko-KR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frame</a:t>
            </a: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창</a:t>
            </a:r>
            <a:r>
              <a:rPr lang="en-US" altLang="ko-KR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1600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</a:t>
            </a:r>
            <a:r>
              <a:rPr lang="en-US" altLang="ko-KR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속 얼굴에</a:t>
            </a:r>
            <a:r>
              <a:rPr lang="en-US" altLang="ko-KR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필터 추가</a:t>
            </a:r>
            <a:endParaRPr lang="en-US" altLang="ko-KR" sz="16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9268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E6B800-BC5C-4FA7-867F-EE8074097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737" y="515985"/>
            <a:ext cx="8367396" cy="582603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B44763D-50EB-4C8F-8265-BF894494C709}"/>
              </a:ext>
            </a:extLst>
          </p:cNvPr>
          <p:cNvSpPr/>
          <p:nvPr/>
        </p:nvSpPr>
        <p:spPr>
          <a:xfrm>
            <a:off x="1763786" y="5884049"/>
            <a:ext cx="2067069" cy="247244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495711-8B22-43F7-994F-3C5D01A8603A}"/>
              </a:ext>
            </a:extLst>
          </p:cNvPr>
          <p:cNvSpPr/>
          <p:nvPr/>
        </p:nvSpPr>
        <p:spPr>
          <a:xfrm>
            <a:off x="1366787" y="3076395"/>
            <a:ext cx="2136809" cy="247244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D81B49-49CF-4645-9740-C1D2B68474CA}"/>
              </a:ext>
            </a:extLst>
          </p:cNvPr>
          <p:cNvSpPr txBox="1"/>
          <p:nvPr/>
        </p:nvSpPr>
        <p:spPr>
          <a:xfrm>
            <a:off x="8227270" y="387649"/>
            <a:ext cx="29549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main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</a:t>
            </a:r>
            <a:endParaRPr lang="en-US" altLang="ko-KR" sz="2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코드 실행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필터 선택 위젯 생성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작동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52C63D-B5B1-4B1A-8C0B-FC314F2D640F}"/>
              </a:ext>
            </a:extLst>
          </p:cNvPr>
          <p:cNvSpPr/>
          <p:nvPr/>
        </p:nvSpPr>
        <p:spPr>
          <a:xfrm>
            <a:off x="1055737" y="4267200"/>
            <a:ext cx="8367396" cy="1598377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541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23E8074-3C78-4473-9E91-58972D0F6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13" y="339083"/>
            <a:ext cx="8813618" cy="61798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B44763D-50EB-4C8F-8265-BF894494C709}"/>
              </a:ext>
            </a:extLst>
          </p:cNvPr>
          <p:cNvSpPr/>
          <p:nvPr/>
        </p:nvSpPr>
        <p:spPr>
          <a:xfrm>
            <a:off x="1349829" y="1583871"/>
            <a:ext cx="4470868" cy="231889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495711-8B22-43F7-994F-3C5D01A8603A}"/>
              </a:ext>
            </a:extLst>
          </p:cNvPr>
          <p:cNvSpPr/>
          <p:nvPr/>
        </p:nvSpPr>
        <p:spPr>
          <a:xfrm>
            <a:off x="1068859" y="369974"/>
            <a:ext cx="805661" cy="176902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1A02BA-500D-4FEA-AB2F-4DD19FFD8141}"/>
              </a:ext>
            </a:extLst>
          </p:cNvPr>
          <p:cNvSpPr txBox="1"/>
          <p:nvPr/>
        </p:nvSpPr>
        <p:spPr>
          <a:xfrm>
            <a:off x="2067025" y="308512"/>
            <a:ext cx="2253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웹캠이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작동하는 동안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76D9CE-6EED-4DA0-A1C7-2856AF0C9749}"/>
              </a:ext>
            </a:extLst>
          </p:cNvPr>
          <p:cNvSpPr txBox="1"/>
          <p:nvPr/>
        </p:nvSpPr>
        <p:spPr>
          <a:xfrm>
            <a:off x="8227270" y="387649"/>
            <a:ext cx="295499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main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</a:t>
            </a:r>
            <a:endParaRPr lang="en-US" altLang="ko-KR" sz="2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ko-KR" altLang="en-US" dirty="0">
                <a:solidFill>
                  <a:schemeClr val="bg2">
                    <a:lumMod val="9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코드 실행</a:t>
            </a:r>
            <a:endParaRPr lang="en-US" altLang="ko-KR" dirty="0">
              <a:solidFill>
                <a:schemeClr val="bg2">
                  <a:lumMod val="9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>
                <a:solidFill>
                  <a:schemeClr val="bg2">
                    <a:lumMod val="9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필터 선택 위젯 생성</a:t>
            </a:r>
            <a:endParaRPr lang="en-US" altLang="ko-KR" dirty="0">
              <a:solidFill>
                <a:schemeClr val="bg2">
                  <a:lumMod val="9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 err="1">
                <a:solidFill>
                  <a:schemeClr val="bg2">
                    <a:lumMod val="9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</a:t>
            </a:r>
            <a:r>
              <a:rPr lang="ko-KR" altLang="en-US" dirty="0">
                <a:solidFill>
                  <a:schemeClr val="bg2">
                    <a:lumMod val="9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작동</a:t>
            </a:r>
            <a:endParaRPr lang="en-US" altLang="ko-KR" dirty="0">
              <a:solidFill>
                <a:schemeClr val="bg2">
                  <a:lumMod val="9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predict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호출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착용유무 예측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적절한 필터 자동 적용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47248C5-A754-4EDC-8EB4-0534116789C2}"/>
              </a:ext>
            </a:extLst>
          </p:cNvPr>
          <p:cNvSpPr/>
          <p:nvPr/>
        </p:nvSpPr>
        <p:spPr>
          <a:xfrm>
            <a:off x="1538188" y="3783828"/>
            <a:ext cx="6689082" cy="1490302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B6C4A2-7CE1-473C-BC99-546B22BD9F65}"/>
              </a:ext>
            </a:extLst>
          </p:cNvPr>
          <p:cNvSpPr/>
          <p:nvPr/>
        </p:nvSpPr>
        <p:spPr>
          <a:xfrm>
            <a:off x="1625131" y="3433614"/>
            <a:ext cx="8211199" cy="231889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9960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C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D5A8D0-4FA8-496B-A77D-A5FB9858569C}"/>
              </a:ext>
            </a:extLst>
          </p:cNvPr>
          <p:cNvSpPr txBox="1"/>
          <p:nvPr/>
        </p:nvSpPr>
        <p:spPr>
          <a:xfrm>
            <a:off x="5045072" y="2921168"/>
            <a:ext cx="2101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7200" b="0" i="0" u="none" strike="noStrike" kern="1200" cap="none" spc="100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210 맨발의청춘 R" panose="02020603020101020101" pitchFamily="18" charset="-127"/>
                <a:ea typeface="210 맨발의청춘 R" panose="02020603020101020101" pitchFamily="18" charset="-127"/>
                <a:cs typeface="+mn-cs"/>
              </a:rPr>
              <a:t>구현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F97C5775-2AB3-4A31-96CE-1B076D78B6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 w="34925">
            <a:solidFill>
              <a:srgbClr val="F7F7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792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마스크">
            <a:hlinkClick r:id="" action="ppaction://media"/>
            <a:extLst>
              <a:ext uri="{FF2B5EF4-FFF2-40B4-BE49-F238E27FC236}">
                <a16:creationId xmlns:a16="http://schemas.microsoft.com/office/drawing/2014/main" id="{C4832282-349E-47CF-8471-6327C30DC7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5998" y="554689"/>
            <a:ext cx="10220004" cy="5748622"/>
          </a:xfrm>
        </p:spPr>
      </p:pic>
    </p:spTree>
    <p:extLst>
      <p:ext uri="{BB962C8B-B14F-4D97-AF65-F5344CB8AC3E}">
        <p14:creationId xmlns:p14="http://schemas.microsoft.com/office/powerpoint/2010/main" val="327856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C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D5A8D0-4FA8-496B-A77D-A5FB9858569C}"/>
              </a:ext>
            </a:extLst>
          </p:cNvPr>
          <p:cNvSpPr txBox="1"/>
          <p:nvPr/>
        </p:nvSpPr>
        <p:spPr>
          <a:xfrm>
            <a:off x="3418025" y="2921168"/>
            <a:ext cx="53559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spc="1000" dirty="0">
                <a:solidFill>
                  <a:prstClr val="white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사업화 전략</a:t>
            </a:r>
            <a:endParaRPr kumimoji="1" lang="ko-KR" altLang="en-US" sz="7200" b="0" i="0" u="none" strike="noStrike" kern="1200" cap="none" spc="10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210 맨발의청춘 R" panose="02020603020101020101" pitchFamily="18" charset="-127"/>
              <a:ea typeface="210 맨발의청춘 R" panose="02020603020101020101" pitchFamily="18" charset="-127"/>
              <a:cs typeface="+mn-cs"/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F97C5775-2AB3-4A31-96CE-1B076D78B6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 w="34925">
            <a:solidFill>
              <a:srgbClr val="F7F7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734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27313F1-BE4E-48ED-902B-75A081E1A8B4}"/>
              </a:ext>
            </a:extLst>
          </p:cNvPr>
          <p:cNvSpPr/>
          <p:nvPr/>
        </p:nvSpPr>
        <p:spPr>
          <a:xfrm>
            <a:off x="336884" y="358583"/>
            <a:ext cx="2085474" cy="5558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>
              <a:defRPr/>
            </a:pP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유료 서비스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870277C-6A5B-489C-A080-F2225BC3948D}"/>
              </a:ext>
            </a:extLst>
          </p:cNvPr>
          <p:cNvGrpSpPr/>
          <p:nvPr/>
        </p:nvGrpSpPr>
        <p:grpSpPr>
          <a:xfrm>
            <a:off x="1113673" y="1758944"/>
            <a:ext cx="3784368" cy="3741982"/>
            <a:chOff x="2462893" y="1561177"/>
            <a:chExt cx="3784368" cy="374198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C6C811A-E7D3-456D-B1EE-9200A0B544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94"/>
            <a:stretch/>
          </p:blipFill>
          <p:spPr>
            <a:xfrm>
              <a:off x="2462893" y="1561177"/>
              <a:ext cx="3784368" cy="3741982"/>
            </a:xfrm>
            <a:prstGeom prst="ellipse">
              <a:avLst/>
            </a:prstGeom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6644CD-2449-4D6C-8A2D-B16335DC6787}"/>
                </a:ext>
              </a:extLst>
            </p:cNvPr>
            <p:cNvSpPr/>
            <p:nvPr/>
          </p:nvSpPr>
          <p:spPr>
            <a:xfrm>
              <a:off x="2462894" y="1567817"/>
              <a:ext cx="3784367" cy="3722365"/>
            </a:xfrm>
            <a:prstGeom prst="ellipse">
              <a:avLst/>
            </a:prstGeom>
            <a:solidFill>
              <a:schemeClr val="accent1"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BF3AF58-0E39-4C90-BBAD-B94C934BC5C9}"/>
              </a:ext>
            </a:extLst>
          </p:cNvPr>
          <p:cNvGrpSpPr/>
          <p:nvPr/>
        </p:nvGrpSpPr>
        <p:grpSpPr>
          <a:xfrm>
            <a:off x="6096000" y="1919364"/>
            <a:ext cx="5261811" cy="461665"/>
            <a:chOff x="818756" y="2006694"/>
            <a:chExt cx="5261811" cy="46166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4A77D5-C7A6-4783-9BEC-1EE4C96146DB}"/>
                </a:ext>
              </a:extLst>
            </p:cNvPr>
            <p:cNvSpPr txBox="1"/>
            <p:nvPr/>
          </p:nvSpPr>
          <p:spPr>
            <a:xfrm>
              <a:off x="818756" y="2006694"/>
              <a:ext cx="49039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100" normalizeH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마스크를 인식하는 유료 필터 제공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8CE3606-B310-42C7-A7D2-57B5E205FDD9}"/>
                </a:ext>
              </a:extLst>
            </p:cNvPr>
            <p:cNvCxnSpPr>
              <a:cxnSpLocks/>
            </p:cNvCxnSpPr>
            <p:nvPr/>
          </p:nvCxnSpPr>
          <p:spPr>
            <a:xfrm>
              <a:off x="901515" y="2462391"/>
              <a:ext cx="5179052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4F9389F-8299-4184-ABF6-2EDBB17803E7}"/>
              </a:ext>
            </a:extLst>
          </p:cNvPr>
          <p:cNvSpPr txBox="1"/>
          <p:nvPr/>
        </p:nvSpPr>
        <p:spPr>
          <a:xfrm>
            <a:off x="6178759" y="3239428"/>
            <a:ext cx="535806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카메라에 얼굴이 노출되면</a:t>
            </a:r>
            <a:endParaRPr lang="en-US" altLang="ko-KR" sz="2400" spc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인물의 마스크 착용 유무를 인식하여</a:t>
            </a:r>
            <a:endParaRPr lang="en-US" altLang="ko-KR" sz="2400" spc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그에 따른 적절한 효과 제공</a:t>
            </a:r>
            <a:r>
              <a:rPr lang="en-US" altLang="ko-KR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9691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fabrics make the most effective homemade masks?">
            <a:extLst>
              <a:ext uri="{FF2B5EF4-FFF2-40B4-BE49-F238E27FC236}">
                <a16:creationId xmlns:a16="http://schemas.microsoft.com/office/drawing/2014/main" id="{674889DE-A285-4706-9D03-EA42577CF2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3" r="17650"/>
          <a:stretch/>
        </p:blipFill>
        <p:spPr bwMode="auto">
          <a:xfrm>
            <a:off x="7293960" y="1782988"/>
            <a:ext cx="3781384" cy="371168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52554AB-2C08-48A0-A324-2458F6F462DF}"/>
              </a:ext>
            </a:extLst>
          </p:cNvPr>
          <p:cNvSpPr/>
          <p:nvPr/>
        </p:nvSpPr>
        <p:spPr>
          <a:xfrm>
            <a:off x="336884" y="358583"/>
            <a:ext cx="2085474" cy="5558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>
              <a:defRPr/>
            </a:pP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유료 서비스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52CA876-C191-4ECC-AA6A-CB5D486CCB5F}"/>
              </a:ext>
            </a:extLst>
          </p:cNvPr>
          <p:cNvGrpSpPr/>
          <p:nvPr/>
        </p:nvGrpSpPr>
        <p:grpSpPr>
          <a:xfrm>
            <a:off x="336884" y="1913396"/>
            <a:ext cx="5798565" cy="461665"/>
            <a:chOff x="420252" y="2000726"/>
            <a:chExt cx="5798565" cy="4616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2C8B8D1-A4E2-4E62-B4A2-26A88361AB82}"/>
                </a:ext>
              </a:extLst>
            </p:cNvPr>
            <p:cNvSpPr txBox="1"/>
            <p:nvPr/>
          </p:nvSpPr>
          <p:spPr>
            <a:xfrm>
              <a:off x="801949" y="2000726"/>
              <a:ext cx="54168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100" normalizeH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마스크를 꾸밀 수 있는 유료 필터 제공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8572EAB-118D-45B1-AA5F-29221EAEE873}"/>
                </a:ext>
              </a:extLst>
            </p:cNvPr>
            <p:cNvCxnSpPr>
              <a:cxnSpLocks/>
            </p:cNvCxnSpPr>
            <p:nvPr/>
          </p:nvCxnSpPr>
          <p:spPr>
            <a:xfrm>
              <a:off x="420252" y="2462391"/>
              <a:ext cx="566031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D5D97D-73BA-43D8-92A1-A877DB664612}"/>
              </a:ext>
            </a:extLst>
          </p:cNvPr>
          <p:cNvSpPr txBox="1"/>
          <p:nvPr/>
        </p:nvSpPr>
        <p:spPr>
          <a:xfrm>
            <a:off x="224589" y="3239428"/>
            <a:ext cx="587141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사용자가</a:t>
            </a:r>
            <a:r>
              <a:rPr lang="en-US" altLang="ko-KR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본인의 스타일대로</a:t>
            </a:r>
            <a:endParaRPr lang="en-US" altLang="ko-KR" sz="2400" spc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단조로운 마스크를 꾸밀 수 있도록</a:t>
            </a:r>
            <a:endParaRPr lang="en-US" altLang="ko-KR" sz="2400" spc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>
              <a:spcBef>
                <a:spcPts val="600"/>
              </a:spcBef>
            </a:pP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그리기</a:t>
            </a:r>
            <a:r>
              <a:rPr lang="en-US" altLang="ko-KR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spc="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마스크 전용 스티커 필터 제공 </a:t>
            </a:r>
            <a:endParaRPr lang="en-US" altLang="ko-KR" sz="2400" spc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68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94933-6D36-4FE3-A92A-50ECE7EA2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6600" spc="1000" dirty="0">
                <a:ea typeface="에스코어 드림 6 Bold" panose="020B0703030302020204" pitchFamily="34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15613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C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D5A8D0-4FA8-496B-A77D-A5FB9858569C}"/>
              </a:ext>
            </a:extLst>
          </p:cNvPr>
          <p:cNvSpPr txBox="1"/>
          <p:nvPr/>
        </p:nvSpPr>
        <p:spPr>
          <a:xfrm>
            <a:off x="4565774" y="2921168"/>
            <a:ext cx="3060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spc="10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필요성</a:t>
            </a: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F97C5775-2AB3-4A31-96CE-1B076D78B6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 w="34925">
            <a:solidFill>
              <a:srgbClr val="F7F7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387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74B981-6311-4D17-8BB5-FEF3EA154C6D}"/>
              </a:ext>
            </a:extLst>
          </p:cNvPr>
          <p:cNvSpPr txBox="1"/>
          <p:nvPr/>
        </p:nvSpPr>
        <p:spPr>
          <a:xfrm>
            <a:off x="420481" y="1428880"/>
            <a:ext cx="72323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보정 카메라 어플을 사용 시</a:t>
            </a:r>
            <a:endParaRPr lang="en-US" altLang="ko-KR" sz="3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lang="ko-KR" altLang="en-US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마스크로 가려진 부분에도</a:t>
            </a:r>
            <a:endParaRPr lang="en-US" altLang="ko-KR" sz="3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lang="ko-KR" altLang="en-US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메이크업 </a:t>
            </a:r>
            <a:r>
              <a:rPr lang="en-US" altLang="ko-KR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스티커 등이 그대로 적용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B0D7AE-97E3-44DF-A86B-ABCDD9801810}"/>
              </a:ext>
            </a:extLst>
          </p:cNvPr>
          <p:cNvSpPr txBox="1"/>
          <p:nvPr/>
        </p:nvSpPr>
        <p:spPr>
          <a:xfrm>
            <a:off x="1398346" y="4720381"/>
            <a:ext cx="5276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착용 유무에 따라</a:t>
            </a:r>
            <a:endParaRPr lang="en-US" altLang="ko-KR" sz="2400" dirty="0">
              <a:solidFill>
                <a:srgbClr val="FF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lang="ko-KR" altLang="en-US" sz="24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매번 다르게 설정을 해줘야 함</a:t>
            </a:r>
            <a:r>
              <a:rPr lang="en-US" altLang="ko-KR" sz="24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R" altLang="en-US" sz="2400" dirty="0">
              <a:solidFill>
                <a:srgbClr val="FF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1CED0DD5-E17B-41A8-91B9-74D9200C1F5D}"/>
              </a:ext>
            </a:extLst>
          </p:cNvPr>
          <p:cNvSpPr/>
          <p:nvPr/>
        </p:nvSpPr>
        <p:spPr>
          <a:xfrm>
            <a:off x="3798242" y="3302088"/>
            <a:ext cx="481263" cy="1114745"/>
          </a:xfrm>
          <a:prstGeom prst="downArrow">
            <a:avLst>
              <a:gd name="adj1" fmla="val 34383"/>
              <a:gd name="adj2" fmla="val 63014"/>
            </a:avLst>
          </a:prstGeom>
          <a:solidFill>
            <a:srgbClr val="8FC0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60" name="그림 159">
            <a:extLst>
              <a:ext uri="{FF2B5EF4-FFF2-40B4-BE49-F238E27FC236}">
                <a16:creationId xmlns:a16="http://schemas.microsoft.com/office/drawing/2014/main" id="{84247C3D-C95B-4A0F-9053-E9526AF5CA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6" r="19331"/>
          <a:stretch/>
        </p:blipFill>
        <p:spPr>
          <a:xfrm>
            <a:off x="7444415" y="1232452"/>
            <a:ext cx="3869635" cy="439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1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C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D5A8D0-4FA8-496B-A77D-A5FB9858569C}"/>
              </a:ext>
            </a:extLst>
          </p:cNvPr>
          <p:cNvSpPr txBox="1"/>
          <p:nvPr/>
        </p:nvSpPr>
        <p:spPr>
          <a:xfrm>
            <a:off x="3897322" y="2921168"/>
            <a:ext cx="4397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spc="1000" dirty="0">
                <a:solidFill>
                  <a:prstClr val="white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기술 개발</a:t>
            </a:r>
            <a:endParaRPr kumimoji="1" lang="ko-KR" altLang="en-US" sz="7200" b="0" i="0" u="none" strike="noStrike" kern="1200" cap="none" spc="10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210 맨발의청춘 R" panose="02020603020101020101" pitchFamily="18" charset="-127"/>
              <a:ea typeface="210 맨발의청춘 R" panose="02020603020101020101" pitchFamily="18" charset="-127"/>
              <a:cs typeface="+mn-cs"/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F97C5775-2AB3-4A31-96CE-1B076D78B67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 w="34925">
            <a:solidFill>
              <a:srgbClr val="F7F7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427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9C758E9-9F3E-4214-9393-D192943753B1}"/>
              </a:ext>
            </a:extLst>
          </p:cNvPr>
          <p:cNvSpPr/>
          <p:nvPr/>
        </p:nvSpPr>
        <p:spPr>
          <a:xfrm>
            <a:off x="313248" y="967408"/>
            <a:ext cx="11565504" cy="5483208"/>
          </a:xfrm>
          <a:prstGeom prst="rect">
            <a:avLst/>
          </a:prstGeom>
          <a:solidFill>
            <a:srgbClr val="8FC0E3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B4219F5-E8B2-433B-83B5-5B8EE6B4589F}"/>
              </a:ext>
            </a:extLst>
          </p:cNvPr>
          <p:cNvCxnSpPr>
            <a:cxnSpLocks/>
          </p:cNvCxnSpPr>
          <p:nvPr/>
        </p:nvCxnSpPr>
        <p:spPr>
          <a:xfrm>
            <a:off x="296352" y="832909"/>
            <a:ext cx="11582400" cy="0"/>
          </a:xfrm>
          <a:prstGeom prst="line">
            <a:avLst/>
          </a:prstGeom>
          <a:ln>
            <a:solidFill>
              <a:srgbClr val="1F55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075FA12-E794-44F6-9A07-0E1286C04A28}"/>
              </a:ext>
            </a:extLst>
          </p:cNvPr>
          <p:cNvSpPr/>
          <p:nvPr/>
        </p:nvSpPr>
        <p:spPr>
          <a:xfrm>
            <a:off x="313248" y="963525"/>
            <a:ext cx="3669781" cy="5490974"/>
          </a:xfrm>
          <a:prstGeom prst="rect">
            <a:avLst/>
          </a:prstGeom>
          <a:solidFill>
            <a:srgbClr val="8FC0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096585E-98E9-4675-889D-599836A26B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003" y="2102975"/>
            <a:ext cx="1841858" cy="18418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549672-5430-40BD-8A31-666543A79BCD}"/>
              </a:ext>
            </a:extLst>
          </p:cNvPr>
          <p:cNvSpPr txBox="1"/>
          <p:nvPr/>
        </p:nvSpPr>
        <p:spPr>
          <a:xfrm>
            <a:off x="1170174" y="3944832"/>
            <a:ext cx="933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lang="ko-KR" altLang="en-US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착용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7648EB-0E70-4D79-BFB0-74E059C081CD}"/>
              </a:ext>
            </a:extLst>
          </p:cNvPr>
          <p:cNvSpPr txBox="1"/>
          <p:nvPr/>
        </p:nvSpPr>
        <p:spPr>
          <a:xfrm>
            <a:off x="2224859" y="3944833"/>
            <a:ext cx="879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미착용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95EE31-F995-449E-AEED-B23A6E218870}"/>
              </a:ext>
            </a:extLst>
          </p:cNvPr>
          <p:cNvSpPr txBox="1"/>
          <p:nvPr/>
        </p:nvSpPr>
        <p:spPr>
          <a:xfrm>
            <a:off x="269848" y="375128"/>
            <a:ext cx="3984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구조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E0D5481-7717-4820-8A0E-09FF66F8C1BB}"/>
              </a:ext>
            </a:extLst>
          </p:cNvPr>
          <p:cNvSpPr txBox="1"/>
          <p:nvPr/>
        </p:nvSpPr>
        <p:spPr>
          <a:xfrm>
            <a:off x="550712" y="5164510"/>
            <a:ext cx="3572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</a:t>
            </a:r>
            <a:r>
              <a:rPr lang="en-US" altLang="ko-KR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Dataset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사전 학습</a:t>
            </a: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7E0C17CE-9E80-42F5-95CA-EBC9F402AD94}"/>
              </a:ext>
            </a:extLst>
          </p:cNvPr>
          <p:cNvCxnSpPr>
            <a:cxnSpLocks/>
          </p:cNvCxnSpPr>
          <p:nvPr/>
        </p:nvCxnSpPr>
        <p:spPr>
          <a:xfrm>
            <a:off x="3365715" y="3566160"/>
            <a:ext cx="126398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AA3D4D1-7057-474F-96F2-999E9D654231}"/>
              </a:ext>
            </a:extLst>
          </p:cNvPr>
          <p:cNvSpPr txBox="1"/>
          <p:nvPr/>
        </p:nvSpPr>
        <p:spPr>
          <a:xfrm>
            <a:off x="3674917" y="3196828"/>
            <a:ext cx="827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실행</a:t>
            </a: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40614CF2-8111-402C-8AC8-744204623D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3"/>
          <a:stretch/>
        </p:blipFill>
        <p:spPr>
          <a:xfrm>
            <a:off x="5075492" y="1141138"/>
            <a:ext cx="2628415" cy="1018085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69D5FE71-4046-4070-8E8E-D4F6E047E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286" y="2151176"/>
            <a:ext cx="2631621" cy="2062701"/>
          </a:xfrm>
          <a:prstGeom prst="rect">
            <a:avLst/>
          </a:prstGeom>
        </p:spPr>
      </p:pic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7FEA92E6-E758-443A-993E-6B14628CBDF3}"/>
              </a:ext>
            </a:extLst>
          </p:cNvPr>
          <p:cNvCxnSpPr>
            <a:cxnSpLocks/>
          </p:cNvCxnSpPr>
          <p:nvPr/>
        </p:nvCxnSpPr>
        <p:spPr>
          <a:xfrm>
            <a:off x="8100489" y="3566160"/>
            <a:ext cx="126398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655BC8D-B85F-45C4-9A6F-11B28E4C1BE1}"/>
              </a:ext>
            </a:extLst>
          </p:cNvPr>
          <p:cNvSpPr txBox="1"/>
          <p:nvPr/>
        </p:nvSpPr>
        <p:spPr>
          <a:xfrm>
            <a:off x="8396628" y="2917697"/>
            <a:ext cx="827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필터 선택</a:t>
            </a: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538C792E-D375-4732-AF12-89BAED0978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2286" y="4200251"/>
            <a:ext cx="2631621" cy="2084829"/>
          </a:xfrm>
          <a:prstGeom prst="rect">
            <a:avLst/>
          </a:prstGeom>
        </p:spPr>
      </p:pic>
      <p:pic>
        <p:nvPicPr>
          <p:cNvPr id="70" name="그림 69" descr="벡터그래픽이(가) 표시된 사진&#10;&#10;자동 생성된 설명">
            <a:extLst>
              <a:ext uri="{FF2B5EF4-FFF2-40B4-BE49-F238E27FC236}">
                <a16:creationId xmlns:a16="http://schemas.microsoft.com/office/drawing/2014/main" id="{D8337C57-F735-4F62-9646-12D8237E8F9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154" y="3948925"/>
            <a:ext cx="1806025" cy="1806025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65956A6A-703A-4828-972F-1E0542596A1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153" y="1390802"/>
            <a:ext cx="1806026" cy="1806026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B4080FB4-12D4-4FD6-AE0B-39149CAB1AED}"/>
              </a:ext>
            </a:extLst>
          </p:cNvPr>
          <p:cNvSpPr txBox="1"/>
          <p:nvPr/>
        </p:nvSpPr>
        <p:spPr>
          <a:xfrm>
            <a:off x="10025329" y="2692468"/>
            <a:ext cx="1496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9EE03A0-439C-41B4-8C87-03E10748BD53}"/>
              </a:ext>
            </a:extLst>
          </p:cNvPr>
          <p:cNvSpPr txBox="1"/>
          <p:nvPr/>
        </p:nvSpPr>
        <p:spPr>
          <a:xfrm>
            <a:off x="10025329" y="5655759"/>
            <a:ext cx="1496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X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64A7798-725A-4530-A5C9-C65B9C4D01C6}"/>
              </a:ext>
            </a:extLst>
          </p:cNvPr>
          <p:cNvSpPr txBox="1"/>
          <p:nvPr/>
        </p:nvSpPr>
        <p:spPr>
          <a:xfrm>
            <a:off x="9800076" y="3352232"/>
            <a:ext cx="1579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 적용</a:t>
            </a:r>
          </a:p>
        </p:txBody>
      </p:sp>
    </p:spTree>
    <p:extLst>
      <p:ext uri="{BB962C8B-B14F-4D97-AF65-F5344CB8AC3E}">
        <p14:creationId xmlns:p14="http://schemas.microsoft.com/office/powerpoint/2010/main" val="377665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64" grpId="0"/>
      <p:bldP spid="72" grpId="0"/>
      <p:bldP spid="77" grpId="0"/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3F3A8587-206B-480B-A68A-FCD8F37A8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407" y="1476045"/>
            <a:ext cx="8051861" cy="46584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7BD574-DB35-409A-8AC8-BF4344883E09}"/>
              </a:ext>
            </a:extLst>
          </p:cNvPr>
          <p:cNvSpPr txBox="1"/>
          <p:nvPr/>
        </p:nvSpPr>
        <p:spPr>
          <a:xfrm>
            <a:off x="1765908" y="808520"/>
            <a:ext cx="4398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Using </a:t>
            </a:r>
            <a:r>
              <a:rPr lang="en-US" altLang="ko-KR" sz="2400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Keras</a:t>
            </a:r>
            <a:r>
              <a:rPr lang="en-US" altLang="ko-KR" sz="2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in TensorFlow</a:t>
            </a:r>
            <a:endParaRPr lang="ko-KR" altLang="en-US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A0D250-144D-4A2B-9A9E-AFF150FB1BCC}"/>
              </a:ext>
            </a:extLst>
          </p:cNvPr>
          <p:cNvSpPr txBox="1"/>
          <p:nvPr/>
        </p:nvSpPr>
        <p:spPr>
          <a:xfrm>
            <a:off x="7284722" y="2103872"/>
            <a:ext cx="343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학습한 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model load</a:t>
            </a:r>
            <a:endParaRPr lang="ko-KR" altLang="en-US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46C7A3-F72E-4DEA-866E-C6B0F6534829}"/>
              </a:ext>
            </a:extLst>
          </p:cNvPr>
          <p:cNvSpPr/>
          <p:nvPr/>
        </p:nvSpPr>
        <p:spPr>
          <a:xfrm>
            <a:off x="5830338" y="2153358"/>
            <a:ext cx="1157692" cy="245893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0B1F0E-A79B-4D87-8F9C-FD50DBC5BAF3}"/>
              </a:ext>
            </a:extLst>
          </p:cNvPr>
          <p:cNvSpPr/>
          <p:nvPr/>
        </p:nvSpPr>
        <p:spPr>
          <a:xfrm>
            <a:off x="2379803" y="1485304"/>
            <a:ext cx="1823081" cy="278214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60752D-0685-4A13-A2C5-7F46CF63227D}"/>
              </a:ext>
            </a:extLst>
          </p:cNvPr>
          <p:cNvSpPr/>
          <p:nvPr/>
        </p:nvSpPr>
        <p:spPr>
          <a:xfrm>
            <a:off x="2594508" y="3142397"/>
            <a:ext cx="853367" cy="278214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EF8D85-8BAC-4E58-BAB0-2D6C795F0990}"/>
              </a:ext>
            </a:extLst>
          </p:cNvPr>
          <p:cNvSpPr txBox="1"/>
          <p:nvPr/>
        </p:nvSpPr>
        <p:spPr>
          <a:xfrm>
            <a:off x="3767569" y="3101031"/>
            <a:ext cx="568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실시간으로 </a:t>
            </a:r>
            <a:r>
              <a:rPr lang="ko-KR" altLang="en-US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</a:t>
            </a: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불러오기 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(= </a:t>
            </a: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카메라 기능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endParaRPr lang="ko-KR" altLang="en-US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2FBC73-BC44-4356-A6E9-3C89A9C78428}"/>
              </a:ext>
            </a:extLst>
          </p:cNvPr>
          <p:cNvSpPr/>
          <p:nvPr/>
        </p:nvSpPr>
        <p:spPr>
          <a:xfrm>
            <a:off x="2366257" y="5140179"/>
            <a:ext cx="622017" cy="278214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89101B-5875-4EAF-B41E-057A1B5B761A}"/>
              </a:ext>
            </a:extLst>
          </p:cNvPr>
          <p:cNvSpPr txBox="1"/>
          <p:nvPr/>
        </p:nvSpPr>
        <p:spPr>
          <a:xfrm>
            <a:off x="7300771" y="5370267"/>
            <a:ext cx="2088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버튼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en-US" altLang="ko-KR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Pyqt5</a:t>
            </a:r>
            <a:endParaRPr lang="ko-KR" altLang="en-US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1866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536E8BF-CF94-4A2C-BB16-77CD66FE3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285" y="871537"/>
            <a:ext cx="9105900" cy="5114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05D95-3504-4E26-A4E4-DE780885B07C}"/>
              </a:ext>
            </a:extLst>
          </p:cNvPr>
          <p:cNvSpPr txBox="1"/>
          <p:nvPr/>
        </p:nvSpPr>
        <p:spPr>
          <a:xfrm>
            <a:off x="3107813" y="3243804"/>
            <a:ext cx="56817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웹캠으로부터</a:t>
            </a: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인식된 얼굴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</a:p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얼굴의 위치</a:t>
            </a: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</a:p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착용유무를 담을 리스트 각각 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B2C6B4-C68F-4AD8-951F-41F05012FDAF}"/>
              </a:ext>
            </a:extLst>
          </p:cNvPr>
          <p:cNvSpPr/>
          <p:nvPr/>
        </p:nvSpPr>
        <p:spPr>
          <a:xfrm>
            <a:off x="1023285" y="871536"/>
            <a:ext cx="6123839" cy="304121"/>
          </a:xfrm>
          <a:prstGeom prst="rect">
            <a:avLst/>
          </a:prstGeom>
          <a:solidFill>
            <a:srgbClr val="8FC0E3">
              <a:alpha val="20000"/>
            </a:srgbClr>
          </a:solidFill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3593B2-6683-4F10-A76A-BEFD3BCD2A6E}"/>
              </a:ext>
            </a:extLst>
          </p:cNvPr>
          <p:cNvSpPr txBox="1"/>
          <p:nvPr/>
        </p:nvSpPr>
        <p:spPr>
          <a:xfrm>
            <a:off x="7342941" y="664438"/>
            <a:ext cx="3383656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마스크 데이터 셋을 기반으로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인물의 마스크 착용 유무 예측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E8AB40-C2F4-4330-80CC-B7318A2C183C}"/>
              </a:ext>
            </a:extLst>
          </p:cNvPr>
          <p:cNvSpPr/>
          <p:nvPr/>
        </p:nvSpPr>
        <p:spPr>
          <a:xfrm>
            <a:off x="1363580" y="4525208"/>
            <a:ext cx="4732420" cy="166835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95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4818D4-6EB8-41EF-96C3-45EC4D6F2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780" y="483218"/>
            <a:ext cx="6253614" cy="5891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4798E7-F37C-44DC-9DE1-10F4A51F132D}"/>
              </a:ext>
            </a:extLst>
          </p:cNvPr>
          <p:cNvSpPr txBox="1"/>
          <p:nvPr/>
        </p:nvSpPr>
        <p:spPr>
          <a:xfrm>
            <a:off x="7656668" y="745684"/>
            <a:ext cx="431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사각형 박스로 나타내고 얼굴 위치 표시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91405A-7BDB-4F55-85A6-0BE178CF4EA3}"/>
              </a:ext>
            </a:extLst>
          </p:cNvPr>
          <p:cNvSpPr/>
          <p:nvPr/>
        </p:nvSpPr>
        <p:spPr>
          <a:xfrm>
            <a:off x="2067935" y="4065952"/>
            <a:ext cx="4119109" cy="541673"/>
          </a:xfrm>
          <a:prstGeom prst="rect">
            <a:avLst/>
          </a:prstGeom>
          <a:noFill/>
          <a:ln w="28575">
            <a:solidFill>
              <a:srgbClr val="8FC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56D7FF-A622-4727-BA71-E73BD1AF1061}"/>
              </a:ext>
            </a:extLst>
          </p:cNvPr>
          <p:cNvSpPr txBox="1"/>
          <p:nvPr/>
        </p:nvSpPr>
        <p:spPr>
          <a:xfrm>
            <a:off x="6593478" y="4232285"/>
            <a:ext cx="4310742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인식된 얼굴의 정보를 리스트에 추가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 얼굴이 인식되었다면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r>
              <a:rPr lang="en-US" altLang="ko-KR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마스크 착용유무 예측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Wingdings" panose="05000000000000000000" pitchFamily="2" charset="2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25E007-4B46-428D-A683-39A7C4D57D97}"/>
              </a:ext>
            </a:extLst>
          </p:cNvPr>
          <p:cNvSpPr/>
          <p:nvPr/>
        </p:nvSpPr>
        <p:spPr>
          <a:xfrm>
            <a:off x="1588168" y="1098973"/>
            <a:ext cx="5953226" cy="2735089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55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9A067D-CC35-44D6-BB19-2E647AD16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136" y="689810"/>
            <a:ext cx="5831180" cy="57302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5BD1A0-E297-4206-9E8E-E93C84216429}"/>
              </a:ext>
            </a:extLst>
          </p:cNvPr>
          <p:cNvSpPr txBox="1"/>
          <p:nvPr/>
        </p:nvSpPr>
        <p:spPr>
          <a:xfrm>
            <a:off x="6978316" y="3683246"/>
            <a:ext cx="431074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spcBef>
                <a:spcPts val="600"/>
              </a:spcBef>
            </a:pPr>
            <a:r>
              <a:rPr lang="ko-KR" altLang="en-US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버튼 생성</a:t>
            </a: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lvl="1">
              <a:spcBef>
                <a:spcPts val="600"/>
              </a:spcBef>
            </a:pPr>
            <a:endParaRPr lang="en-US" altLang="ko-KR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Wingdings" panose="05000000000000000000" pitchFamily="2" charset="2"/>
            </a:endParaRPr>
          </a:p>
          <a:p>
            <a:pPr lvl="1">
              <a:spcBef>
                <a:spcPts val="6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버튼의 사이즈</a:t>
            </a:r>
            <a:r>
              <a:rPr lang="en-US" altLang="ko-KR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이미지</a:t>
            </a:r>
            <a:r>
              <a:rPr lang="en-US" altLang="ko-KR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이벤트를 설정</a:t>
            </a:r>
            <a:r>
              <a:rPr lang="en-US" altLang="ko-KR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lvl="1">
              <a:spcBef>
                <a:spcPts val="6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버튼을 클릭하였을 때 마스크 착용유무에 따라</a:t>
            </a:r>
            <a:endParaRPr lang="en-US" altLang="ko-KR" sz="14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Wingdings" panose="05000000000000000000" pitchFamily="2" charset="2"/>
            </a:endParaRPr>
          </a:p>
          <a:p>
            <a:pPr lvl="1">
              <a:spcBef>
                <a:spcPts val="600"/>
              </a:spcBef>
            </a:pPr>
            <a:r>
              <a:rPr lang="ko-KR" altLang="en-US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적절한 필터가 적용될 수 있도록 설계함</a:t>
            </a:r>
            <a:r>
              <a:rPr lang="en-US" altLang="ko-KR" sz="1400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742950" lvl="1" indent="-285750">
              <a:spcBef>
                <a:spcPts val="600"/>
              </a:spcBef>
              <a:buFont typeface="Wingdings" panose="05000000000000000000" pitchFamily="2" charset="2"/>
              <a:buChar char="è"/>
            </a:pPr>
            <a:endParaRPr lang="en-US" altLang="ko-KR" sz="1400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E5AF46-F056-46BE-8A15-0889A763F7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3"/>
          <a:stretch/>
        </p:blipFill>
        <p:spPr>
          <a:xfrm>
            <a:off x="6630931" y="884377"/>
            <a:ext cx="5047076" cy="195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43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Coral_2019">
      <a:dk1>
        <a:sysClr val="windowText" lastClr="000000"/>
      </a:dk1>
      <a:lt1>
        <a:sysClr val="window" lastClr="FFFFFF"/>
      </a:lt1>
      <a:dk2>
        <a:srgbClr val="D0CECE"/>
      </a:dk2>
      <a:lt2>
        <a:srgbClr val="FFFFFF"/>
      </a:lt2>
      <a:accent1>
        <a:srgbClr val="F86F6C"/>
      </a:accent1>
      <a:accent2>
        <a:srgbClr val="E9D3C6"/>
      </a:accent2>
      <a:accent3>
        <a:srgbClr val="EAA65F"/>
      </a:accent3>
      <a:accent4>
        <a:srgbClr val="BBAB94"/>
      </a:accent4>
      <a:accent5>
        <a:srgbClr val="BEDAE5"/>
      </a:accent5>
      <a:accent6>
        <a:srgbClr val="688084"/>
      </a:accent6>
      <a:hlink>
        <a:srgbClr val="44546A"/>
      </a:hlink>
      <a:folHlink>
        <a:srgbClr val="44546A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251</Words>
  <Application>Microsoft Office PowerPoint</Application>
  <PresentationFormat>와이드스크린</PresentationFormat>
  <Paragraphs>77</Paragraphs>
  <Slides>18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에스코어 드림 5 Medium</vt:lpstr>
      <vt:lpstr>Arial</vt:lpstr>
      <vt:lpstr>에스코어 드림 6 Bold</vt:lpstr>
      <vt:lpstr>Wingdings</vt:lpstr>
      <vt:lpstr>맑은 고딕</vt:lpstr>
      <vt:lpstr>에스코어 드림 4 Regular</vt:lpstr>
      <vt:lpstr>210 맨발의청춘 R</vt:lpstr>
      <vt:lpstr>Office テーマ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박신위</cp:lastModifiedBy>
  <cp:revision>83</cp:revision>
  <dcterms:created xsi:type="dcterms:W3CDTF">2018-12-07T00:32:38Z</dcterms:created>
  <dcterms:modified xsi:type="dcterms:W3CDTF">2021-05-25T10:44:06Z</dcterms:modified>
</cp:coreProperties>
</file>

<file path=docProps/thumbnail.jpeg>
</file>